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63" r:id="rId3"/>
    <p:sldId id="256" r:id="rId4"/>
    <p:sldId id="260" r:id="rId5"/>
    <p:sldId id="261" r:id="rId6"/>
    <p:sldId id="264" r:id="rId7"/>
    <p:sldId id="262" r:id="rId8"/>
    <p:sldId id="257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51" autoAdjust="0"/>
  </p:normalViewPr>
  <p:slideViewPr>
    <p:cSldViewPr>
      <p:cViewPr varScale="1">
        <p:scale>
          <a:sx n="78" d="100"/>
          <a:sy n="78" d="100"/>
        </p:scale>
        <p:origin x="62" y="11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40E4D0D-E15D-4DE5-A71F-006922FE96B0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30B09F2-0F46-4778-AABE-59381C36A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6068-DD21-40F8-A339-BBA08B4B0FC7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192B-15AD-4290-9A39-C5615560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cell.bio.uci.edu/research/research-area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wcho@uci.edu" TargetMode="External"/><Relationship Id="rId2" Type="http://schemas.openxmlformats.org/officeDocument/2006/relationships/hyperlink" Target="mailto:blumberg@uci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609601"/>
            <a:ext cx="8501063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lvl="0" indent="-339725" eaLnBrk="0" fontAlgn="base" hangingPunct="0">
              <a:spcBef>
                <a:spcPct val="2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Developmental biology – derived from embryology – the study of how the zygote gives rise to the organism</a:t>
            </a:r>
          </a:p>
          <a:p>
            <a:pPr marL="688975" lvl="1" indent="-344488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Developmental biology today encompasses embryology, genetics, evolutionary biology, cell biology, cancer biology, neurobiology and systems biology.</a:t>
            </a:r>
          </a:p>
          <a:p>
            <a:pPr marL="688975" lvl="1" indent="-344488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Stem cell biology and regenerative medicine are among hottest new areas of developmental biology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4459" y="3200400"/>
            <a:ext cx="8501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lvl="0" indent="-339725" eaLnBrk="0" fontAlgn="base" hangingPunct="0">
              <a:spcBef>
                <a:spcPct val="2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Cell biology – the study of the structural functional and biological properties of cells, the smallest units of life</a:t>
            </a:r>
          </a:p>
          <a:p>
            <a:pPr marL="688975" lvl="1" indent="-344488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Transport, adhesion, signaling, metabolism, motility, cancer, </a:t>
            </a:r>
            <a:r>
              <a:rPr lang="en-US" sz="2000" kern="0" dirty="0" err="1">
                <a:solidFill>
                  <a:srgbClr val="000000"/>
                </a:solidFill>
                <a:latin typeface="Trebuchet MS"/>
              </a:rPr>
              <a:t>etc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4459" y="4422058"/>
            <a:ext cx="8501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lvl="0" indent="-339725" eaLnBrk="0" fontAlgn="base" hangingPunct="0">
              <a:spcBef>
                <a:spcPct val="2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Modern tools are key enabling technologies:</a:t>
            </a:r>
          </a:p>
          <a:p>
            <a:pPr marL="688975" lvl="1" indent="-403225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Genomics</a:t>
            </a:r>
          </a:p>
          <a:p>
            <a:pPr marL="688975" lvl="1" indent="-403225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Epigenetics</a:t>
            </a:r>
          </a:p>
          <a:p>
            <a:pPr marL="688975" lvl="1" indent="-403225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Microscopy (confocal, two-photon, light-sheet, super-resolution)</a:t>
            </a:r>
          </a:p>
          <a:p>
            <a:pPr marL="688975" lvl="1" indent="-403225" eaLnBrk="0" fontAlgn="base" hangingPunct="0"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Single cell methods</a:t>
            </a:r>
          </a:p>
          <a:p>
            <a:pPr marL="687388" lvl="1" indent="-233363" eaLnBrk="0" fontAlgn="base" hangingPunct="0">
              <a:spcAft>
                <a:spcPts val="300"/>
              </a:spcAft>
              <a:buFontTx/>
              <a:buChar char="–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609601"/>
            <a:ext cx="8501063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lvl="0" indent="-339725" eaLnBrk="0" fontAlgn="base" hangingPunct="0">
              <a:spcBef>
                <a:spcPct val="20000"/>
              </a:spcBef>
              <a:spcAft>
                <a:spcPts val="300"/>
              </a:spcAft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Research areas in the Department</a:t>
            </a:r>
          </a:p>
          <a:p>
            <a:pPr lvl="1" eaLnBrk="0" fontAlgn="base" hangingPunct="0">
              <a:spcBef>
                <a:spcPct val="20000"/>
              </a:spcBef>
              <a:spcAft>
                <a:spcPts val="30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  <a:hlinkClick r:id="rId3"/>
              </a:rPr>
              <a:t>https://devcell.bio.uci.edu/research/research-areas/</a:t>
            </a:r>
            <a:endParaRPr lang="en-US" sz="2000" kern="0" dirty="0">
              <a:solidFill>
                <a:srgbClr val="000000"/>
              </a:solidFill>
              <a:latin typeface="Trebuchet MS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Cancer cell biology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Developmental genetics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Gene-environment interactions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Molecular signaling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Neurobiology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Organelle biology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Stem cell biology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STEM education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Systems Biology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−"/>
              <a:defRPr/>
            </a:pPr>
            <a:endParaRPr lang="en-US" sz="2000" kern="0" dirty="0">
              <a:solidFill>
                <a:srgbClr val="000000"/>
              </a:solidFill>
              <a:latin typeface="Trebuchet M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anose="020B0603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Engaging in BioSci 199 research is one of the best things you can do to further your career goals (Med school, grad school, etc.)</a:t>
            </a:r>
          </a:p>
        </p:txBody>
      </p:sp>
    </p:spTree>
    <p:extLst>
      <p:ext uri="{BB962C8B-B14F-4D97-AF65-F5344CB8AC3E}">
        <p14:creationId xmlns:p14="http://schemas.microsoft.com/office/powerpoint/2010/main" val="88304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09601"/>
            <a:ext cx="8653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Max </a:t>
            </a: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Plikus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lab – Mechanisms of regeneration and stem cell control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ts val="300"/>
              </a:spcAft>
              <a:buFont typeface="Trebuchet MS" pitchFamily="34" charset="0"/>
              <a:buChar char="—"/>
              <a:defRPr/>
            </a:pP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Scar-less wound healing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5" name="Picture 4" descr="Max Plik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248400" cy="4490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09601"/>
            <a:ext cx="8653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Ken Cho lab – </a:t>
            </a:r>
            <a:r>
              <a:rPr lang="en-US" sz="2000" kern="0" dirty="0">
                <a:solidFill>
                  <a:srgbClr val="000000"/>
                </a:solidFill>
                <a:latin typeface="Trebuchet MS"/>
              </a:rPr>
              <a:t>systems biology of embryogenesis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9D54D-7395-EF8B-E56C-13549D3C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10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09601"/>
            <a:ext cx="8653463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Blumberg lab – gene environment interactions in development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</a:t>
            </a:r>
            <a:r>
              <a:rPr lang="en-US" sz="2000" b="1" i="1" kern="0" dirty="0">
                <a:solidFill>
                  <a:srgbClr val="000000"/>
                </a:solidFill>
                <a:latin typeface="Trebuchet MS"/>
              </a:rPr>
              <a:t>ow are the effects of environmental exposures transmitted to future generations?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E9E59-EB50-F262-4790-08976D65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72" y="1752600"/>
            <a:ext cx="7140628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09601"/>
            <a:ext cx="8653463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Xiaoyu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Shi lab – How do cells drive developmental mechanisms across all scales?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528E1-697A-6A71-B416-35C14C6A0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3777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Why major in Developmental and Cell Biology?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533400"/>
            <a:ext cx="865346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indent="-285750" eaLnBrk="0" fontAlgn="base" hangingPunct="0">
              <a:spcAft>
                <a:spcPts val="300"/>
              </a:spcAft>
              <a:buFont typeface="Trebuchet MS" panose="020B0603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What do I get?</a:t>
            </a:r>
          </a:p>
          <a:p>
            <a:pPr marL="6302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More in depth training in Developmental and Cell biology</a:t>
            </a:r>
          </a:p>
          <a:p>
            <a:pPr marL="6302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Can replace 1 upper division lab with Excellence in Research</a:t>
            </a:r>
          </a:p>
          <a:p>
            <a:pPr marL="6302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Close interactions with faculty advisors who provide advice and career counseling in addition to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BioSci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advisors.</a:t>
            </a:r>
          </a:p>
          <a:p>
            <a:pPr marL="630237" marR="0" lvl="2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Specific to your career choices and requirements</a:t>
            </a:r>
          </a:p>
          <a:p>
            <a:pPr marL="6302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Recognition of specialization on transcript</a:t>
            </a:r>
          </a:p>
          <a:p>
            <a:pPr marL="630237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rebuchet MS" panose="020B0603020202020204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Department recognition/luncheon, sashes, gifts.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1" y="4038600"/>
            <a:ext cx="84347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In 2022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we had the following speakers in D114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Transitioning from academia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to industry (Dr. Amanda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Janesick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Graduate school admissions (Drs. Sha Sun and Ken Cho)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Careers in NGOs (Dr. Alexis Temkin, Environmental Working Group)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Using science to advocate for healthy environment (Kim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Konte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, NTN)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Genetic counseling as a career (Pamela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Flodman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– Director, UCI GC)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Careers in FDA and 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public health (Renee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Padiernos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Medical school admissions (Dr.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Ellena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Peterson)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740FF5-A12A-F0AE-EE62-D5E9D29E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86534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2575" indent="-285750" eaLnBrk="0" fontAlgn="base" hangingPunct="0">
              <a:spcAft>
                <a:spcPts val="300"/>
              </a:spcAft>
              <a:buFont typeface="Trebuchet MS" panose="020B0603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D114 - Informal group seminar for majors (spring, including lunch)</a:t>
            </a:r>
          </a:p>
          <a:p>
            <a:pPr marL="633413" lvl="1" indent="-288925" eaLnBrk="0" fontAlgn="base" hangingPunct="0">
              <a:spcAft>
                <a:spcPts val="100"/>
              </a:spcAft>
              <a:buFont typeface="Trebuchet MS" panose="020B0603020202020204" pitchFamily="34" charset="0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Build camaraderie, share research experience, hone presentation skills, personal interactions with guest speakers selected by students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Developmental and Cell Biology major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09601"/>
            <a:ext cx="8653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Requirements for admission</a:t>
            </a:r>
          </a:p>
          <a:p>
            <a:pPr marL="687388" marR="0" lvl="1" indent="-233363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At least junior standing (applications accepted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in Spring)</a:t>
            </a:r>
          </a:p>
          <a:p>
            <a:pPr marL="687388" marR="0" lvl="1" indent="-233363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3.0 GPA (in BioSci courses) (but flexible depending on circumstances)</a:t>
            </a:r>
          </a:p>
          <a:p>
            <a:pPr marL="687388" marR="0" lvl="1" indent="-233363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Demonstrated interest in subject</a:t>
            </a:r>
          </a:p>
          <a:p>
            <a:pPr marL="687388" marR="0" lvl="1" indent="-233363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BioSci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 199 strongly encouraged (we can help place you)</a:t>
            </a:r>
          </a:p>
          <a:p>
            <a:pPr marL="687388" marR="0" lvl="1" indent="-233363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Strong interest in a biomedical research career is beneficial</a:t>
            </a:r>
          </a:p>
          <a:p>
            <a:pPr marL="1090613" marR="0" lvl="2" indent="-2889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2895600"/>
            <a:ext cx="86534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Required courses</a:t>
            </a:r>
          </a:p>
          <a:p>
            <a:pPr marL="687388" lvl="1" indent="-233363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93-99, D103, D104, D145 (winter)</a:t>
            </a:r>
          </a:p>
          <a:p>
            <a:pPr marL="687388" lvl="1" indent="-233363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1 Upper division cell biology (menu of 5)</a:t>
            </a:r>
          </a:p>
          <a:p>
            <a:pPr marL="687388" lvl="1" indent="-233363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1 upper division developmental biology (menu of 3)</a:t>
            </a:r>
          </a:p>
          <a:p>
            <a:pPr marL="687388" lvl="1" indent="-233363" eaLnBrk="0" fontAlgn="base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3 electives from a large list of possibilities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687388" lvl="1" indent="-233363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100L, D111L</a:t>
            </a:r>
            <a:r>
              <a:rPr lang="en-US" kern="0">
                <a:solidFill>
                  <a:srgbClr val="000000"/>
                </a:solidFill>
                <a:latin typeface="Trebuchet MS"/>
              </a:rPr>
              <a:t>, 1 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upper </a:t>
            </a:r>
            <a:r>
              <a:rPr lang="en-US" kern="0">
                <a:solidFill>
                  <a:srgbClr val="000000"/>
                </a:solidFill>
                <a:latin typeface="Trebuchet MS"/>
              </a:rPr>
              <a:t>division lab 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(but can petition Excellence)</a:t>
            </a:r>
          </a:p>
          <a:p>
            <a:pPr marL="687388" lvl="1" indent="-233363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Approval by the Department advisors</a:t>
            </a:r>
          </a:p>
          <a:p>
            <a:pPr marL="1090613" marR="0" lvl="2" indent="-288925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5626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latin typeface="Trebuchet MS" pitchFamily="34" charset="0"/>
              </a:rPr>
              <a:t>For more information please contact</a:t>
            </a:r>
          </a:p>
          <a:p>
            <a:pPr marL="509588" indent="-52388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Trebuchet MS" pitchFamily="34" charset="0"/>
              </a:rPr>
              <a:t>Bruce Blumberg (</a:t>
            </a:r>
            <a:r>
              <a:rPr lang="en-US" sz="2000" dirty="0">
                <a:latin typeface="Trebuchet MS" pitchFamily="34" charset="0"/>
                <a:hlinkClick r:id="rId2"/>
              </a:rPr>
              <a:t>blumberg@uci.edu</a:t>
            </a:r>
            <a:r>
              <a:rPr lang="en-US" sz="2000" dirty="0">
                <a:latin typeface="Trebuchet MS" pitchFamily="34" charset="0"/>
              </a:rPr>
              <a:t>) 824-8573</a:t>
            </a:r>
          </a:p>
          <a:p>
            <a:pPr marL="509588" indent="-52388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Trebuchet MS" pitchFamily="34" charset="0"/>
              </a:rPr>
              <a:t>Ken Cho (</a:t>
            </a:r>
            <a:r>
              <a:rPr lang="en-US" sz="2000" dirty="0">
                <a:latin typeface="Trebuchet MS" pitchFamily="34" charset="0"/>
                <a:hlinkClick r:id="rId3"/>
              </a:rPr>
              <a:t>kwcho@uci.edu</a:t>
            </a:r>
            <a:r>
              <a:rPr lang="en-US" sz="2000" dirty="0">
                <a:latin typeface="Trebuchet MS" pitchFamily="34" charset="0"/>
              </a:rPr>
              <a:t>) 824-4067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593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Blumberg</dc:creator>
  <cp:lastModifiedBy>Bruce Blumberg</cp:lastModifiedBy>
  <cp:revision>41</cp:revision>
  <dcterms:created xsi:type="dcterms:W3CDTF">2017-05-25T22:59:14Z</dcterms:created>
  <dcterms:modified xsi:type="dcterms:W3CDTF">2024-05-08T20:47:06Z</dcterms:modified>
</cp:coreProperties>
</file>